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F052A4-4023-BB24-BCF0-1CC9A55C39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C75D737-4CA6-7513-544D-F1A5E12DB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68E0B1-68C2-E20F-13AA-8BA55713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E08C98-7761-D586-775F-D47423D58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BEF1D2-1241-DF0D-9761-D2B1597A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305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CC4F74-EAD0-24CD-4AAF-6C82948A1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EAAF3E-32F9-DAF9-AE28-5FCC55C79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45D8C9-6818-034C-7D4D-8A77D7779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F81A09-46AB-C148-B3DB-49904C9A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1A56D2-4C97-59F3-C53E-D770E6BD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7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6453B27-889B-CD57-4694-BC24222A8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068843-2B6B-EB26-535A-3089BF494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C0232-908D-A5F5-9FF9-873DAE4C1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81AA60-33D3-2CBD-91F6-B023E6E85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F0D3A4-66D4-7A62-DD31-DA5AF41D1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71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A25527-B185-3ADC-7C51-83961D35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B07A8E-8A38-3692-BB63-9ED4B759D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58184-7A5D-3357-5219-B225FD9B0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3FA94-7F69-FF3B-2B06-0A63EC2A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33C72-8A89-11F5-BC81-0C02C8770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622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F6F83A-4D67-4D25-9398-C2DEB371C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66685BE-4A46-F03A-A4BF-18F3F76FD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C72118-4D07-2EDD-9064-D92F43EB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C7D59B-D3EB-F2A1-8983-87281CF0D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92C146-1D5E-969F-C8BC-A1FB1A4C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BAD0BC-6114-C606-13E1-F7339757B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EE62DA-A36C-AD9E-FA00-A64A19C75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C5EBD0-5B22-3D57-0EB5-8CD21968D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41252F-4301-1316-4F8A-E4F259529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207EF6-4159-2ACC-54B9-79EE7EE8F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41A197-D4E9-EC08-B2DF-6B19C98E4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1134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2DDF3-7441-ABFE-ED69-735E41EB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7D3CD-B459-846D-5E70-6F51EE53F2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96136F-3B15-4F1C-8EC6-59914AB0F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3165839-63C4-B6BF-3330-EFA90E9B14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A29EB68-DBDF-5809-8ECF-36012325A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244E5F6-A5D2-60AF-58B4-D886E2C9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6BF0692-248B-27F8-9282-537925A3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AC5DA08-D75B-E450-FE07-CD1076D6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37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FF36D-1C08-AEBD-433A-06E28478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96A9998-AFA5-7727-F17B-4AD713503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403ED0-82D5-39C4-8827-FB781D4B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B596697-D74F-331C-6A35-BDC7E60B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6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18B3AC-F8B1-00E8-637F-7C2B3629A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6759EBC-33B1-BE40-9F75-E949E8EB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A43959-0602-C365-E3D4-8296C92A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10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035679-7A9A-7C07-7180-06A3ECEA9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C6074F-35DE-D445-AAFA-EE5396D4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520AF3-C517-F0CC-E3FD-BABA13C75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2DDF39-2B02-C5CC-C6D0-10B60BD0A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05A2AD-9691-AFD2-F82E-5EDD0F8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FE6C91-D821-3051-99FD-C0AF37470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8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E166E-09AA-20EC-326F-9050AB7F9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7A662A5-B800-C0E5-37E7-170E0226AC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417A85-6E22-8523-EB50-AC2D72F25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BB39DD-CB13-DDAA-FCB2-6DF66DF1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3AC8FE-60D1-992F-FBE7-5D906784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B7B2F7-1E2F-0FB9-C8EA-3189011D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22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58CE49-A7E1-AC86-B742-BEFAF3F8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90B451-5B55-721D-576B-8D53E602F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F1BB18-5CC5-D2B2-8D86-3D7012FC0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29C0C7-E5A5-46B6-92B2-AC57213BE8E2}" type="datetimeFigureOut">
              <a:rPr lang="fr-FR" smtClean="0"/>
              <a:t>16/03/2024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3FBBFC-6870-8734-7169-F6A49E917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C9B1226-6A44-149E-81D6-0AE905FB4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69441-1E86-45C8-95DA-853AEE52931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1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ppareil électronique, intérieur, gadget, périphérique&#10;&#10;Description générée automatiquement">
            <a:extLst>
              <a:ext uri="{FF2B5EF4-FFF2-40B4-BE49-F238E27FC236}">
                <a16:creationId xmlns:a16="http://schemas.microsoft.com/office/drawing/2014/main" id="{FDFAB52A-F5F1-AB12-D859-F6D19004BB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96523DA4-D5F6-8918-D282-C7D47A8AC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01510" y="158043"/>
            <a:ext cx="10724445" cy="553157"/>
          </a:xfrm>
        </p:spPr>
        <p:txBody>
          <a:bodyPr>
            <a:normAutofit/>
          </a:bodyPr>
          <a:lstStyle/>
          <a:p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 CLIENT A DISTANCE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030EE4D-96B3-A08A-DD7B-3282E81F258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1651568109"/>
              </p:ext>
            </p:extLst>
          </p:nvPr>
        </p:nvGraphicFramePr>
        <p:xfrm>
          <a:off x="101600" y="711200"/>
          <a:ext cx="12000090" cy="630891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949245">
                  <a:extLst>
                    <a:ext uri="{9D8B030D-6E8A-4147-A177-3AD203B41FA5}">
                      <a16:colId xmlns:a16="http://schemas.microsoft.com/office/drawing/2014/main" val="102218316"/>
                    </a:ext>
                  </a:extLst>
                </a:gridCol>
                <a:gridCol w="6050845">
                  <a:extLst>
                    <a:ext uri="{9D8B030D-6E8A-4147-A177-3AD203B41FA5}">
                      <a16:colId xmlns:a16="http://schemas.microsoft.com/office/drawing/2014/main" val="1126993202"/>
                    </a:ext>
                  </a:extLst>
                </a:gridCol>
              </a:tblGrid>
              <a:tr h="731078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Conseiller Relation Client à Distance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Manager d’Equipe Relation Client à Distance</a:t>
                      </a:r>
                    </a:p>
                    <a:p>
                      <a:pPr algn="ctr"/>
                      <a:endParaRPr lang="fr-FR" sz="20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366415"/>
                  </a:ext>
                </a:extLst>
              </a:tr>
              <a:tr h="524469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DES PRESTATIONS DE SERVICE ET DU CONSEIL EN RELATION CLIENT A DISTANCE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Accueillir le client ou l’usager et le renseigner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Accompagner un client, l’assister et le conseiller dans ses choix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Gérer des situations difficiles en relation client à distance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REALISER DES ACTIONS COMMERCIALES EN RELATION CLIENT A DISTANCE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Réaliser des actions de prospection par téléphone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Fidéliser le client lors de ventes, de prises de commandes ou de réservations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Gérer des situations de rétention client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le recouvrement amiable des créances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PILOTER LA PERFORMANCE D’UNE EQUIPE DE CONSEILLERS CLIENT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Participer à la mise en place d’une nouvelle prestation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Collecter et analyser les indicateurs de performance pour maintenir la qualité de service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Rendre compte de l’activité plateau et être force de proposition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LE MANAGEMENT DE PROXIMITE D’UNE EQUIPE DE CONSEILLERS CLIENT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Participer au recrutement et à l’intégration de nouveaux conseillers client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Professionnaliser et faire monter en compétence l’équipe de conseillers clients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Entretenir la motivation de l’équipe de conseillers client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Dynamiser le plateau en initiant et en mettant en place une action collective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9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personne, habits, reçu&#10;&#10;Description générée automatiquement">
            <a:extLst>
              <a:ext uri="{FF2B5EF4-FFF2-40B4-BE49-F238E27FC236}">
                <a16:creationId xmlns:a16="http://schemas.microsoft.com/office/drawing/2014/main" id="{A5E98B9A-6B54-5162-D4E6-BE830D429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0"/>
            <a:ext cx="12191999" cy="6847639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214444D-8CAF-6E10-9526-2A4EF21DE3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838200" y="10360"/>
            <a:ext cx="10515600" cy="711200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NEGOCIATION COMMERCIALE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A6D938B-33EC-3FDD-15E6-6F2898A1FA2A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972550298"/>
              </p:ext>
            </p:extLst>
          </p:nvPr>
        </p:nvGraphicFramePr>
        <p:xfrm>
          <a:off x="95954" y="630050"/>
          <a:ext cx="12000090" cy="629953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949245">
                  <a:extLst>
                    <a:ext uri="{9D8B030D-6E8A-4147-A177-3AD203B41FA5}">
                      <a16:colId xmlns:a16="http://schemas.microsoft.com/office/drawing/2014/main" val="102218316"/>
                    </a:ext>
                  </a:extLst>
                </a:gridCol>
                <a:gridCol w="6050845">
                  <a:extLst>
                    <a:ext uri="{9D8B030D-6E8A-4147-A177-3AD203B41FA5}">
                      <a16:colId xmlns:a16="http://schemas.microsoft.com/office/drawing/2014/main" val="1126993202"/>
                    </a:ext>
                  </a:extLst>
                </a:gridCol>
              </a:tblGrid>
              <a:tr h="721695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Conseiller Commercial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Négociateur Technico-Commercial</a:t>
                      </a:r>
                    </a:p>
                    <a:p>
                      <a:pPr algn="ctr"/>
                      <a:endParaRPr lang="fr-FR" sz="20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366415"/>
                  </a:ext>
                </a:extLst>
              </a:tr>
              <a:tr h="5506255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PROSPECTER UN SECTEUR DE VENTE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la veille professionnelle et commerciale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Mettre en œuvre un plan d ’actions commerciales et organiser son activité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Mettre en œuvre la démarche de prospection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Analyser ses performances commerciales et rendre compte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ACCOMPAGNER UN CLIENT ET LUI PROPOSER DES PRODUITS ET SERVICES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Représenter l’entreprise et contribuer à la valorisation de son image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Conseiller le client en conduisant l’entretien de vente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le suivi de ses ventes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Fidéliser en consolidant l’expérience client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ELABORER UNE STRATEGIE COMMERCIALE OMNICANALE POUR UN SECTEUR GEOGRAPHIQUE DEFINI: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une veille commerciale pour analyser l’état du marché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Organiser un plan d’actions commerciales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Mettre en œuvre des actions de fidélisation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Réaliser le bilan de l’activité commerciale et rendre compte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PROSPECTER ET NEGOCIER UNE PROPOSITION COMMERCIALE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Prospecter à distance et physiquement un secteur géographique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Concevoir une solution technique et commerciale appropriée aux besoins détectés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Négocier une solution technique et commerciale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339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1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scène, Commerce de proximité, supermarché, Magasin">
            <a:extLst>
              <a:ext uri="{FF2B5EF4-FFF2-40B4-BE49-F238E27FC236}">
                <a16:creationId xmlns:a16="http://schemas.microsoft.com/office/drawing/2014/main" id="{484AEC82-6C07-D09F-4594-F8D5C6F1BC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5695E01-305F-03DF-A6B9-0139758DC928}"/>
              </a:ext>
            </a:extLst>
          </p:cNvPr>
          <p:cNvGraphicFramePr>
            <a:graphicFrameLocks noGrp="1" noDrilldown="1" noMove="1" noResize="1"/>
          </p:cNvGraphicFramePr>
          <p:nvPr>
            <p:extLst>
              <p:ext uri="{D42A27DB-BD31-4B8C-83A1-F6EECF244321}">
                <p14:modId xmlns:p14="http://schemas.microsoft.com/office/powerpoint/2010/main" val="4207419315"/>
              </p:ext>
            </p:extLst>
          </p:nvPr>
        </p:nvGraphicFramePr>
        <p:xfrm>
          <a:off x="0" y="523220"/>
          <a:ext cx="12192000" cy="629953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044388">
                  <a:extLst>
                    <a:ext uri="{9D8B030D-6E8A-4147-A177-3AD203B41FA5}">
                      <a16:colId xmlns:a16="http://schemas.microsoft.com/office/drawing/2014/main" val="484842287"/>
                    </a:ext>
                  </a:extLst>
                </a:gridCol>
                <a:gridCol w="6147612">
                  <a:extLst>
                    <a:ext uri="{9D8B030D-6E8A-4147-A177-3AD203B41FA5}">
                      <a16:colId xmlns:a16="http://schemas.microsoft.com/office/drawing/2014/main" val="1729026169"/>
                    </a:ext>
                  </a:extLst>
                </a:gridCol>
              </a:tblGrid>
              <a:tr h="721695"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Employé Commercial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u="sng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Conseiller de Vente</a:t>
                      </a:r>
                    </a:p>
                    <a:p>
                      <a:pPr algn="ctr"/>
                      <a:endParaRPr lang="fr-FR" sz="200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961184"/>
                  </a:ext>
                </a:extLst>
              </a:tr>
              <a:tr h="5506255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METTRE A DISPOSITION DES CLIENTS LES PRODUITS DE L’UNITE MARCHANDE DANS UN ENVIRONNEMENT OMNICANAL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Approvisionner l’unité marchande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la présentation marchande des produits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Contribuer à la gestion et optimiser les stocks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Traiter les commandes de produits clients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ACCUEILLIR LES CLIENTS ET REPONDRE A LEUR DEMANDE DANS UN ENVIRONNEMENT OMNICANAL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Accueillir, renseigner et servir les clients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Contribuer à l’amélioration de l’expérience d’achat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Tenir un poste de caisse et superviser les caisses libre-service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CONTRIBUER A L’EFFICACITE COMMERCIALE D’UNE UNITE MARCHANDE DANS UN ENVIRONNEMENT OMNICANAL 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une veille professionnelle et commerciale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Participer à la gestion des flux marchands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Contribuer au merchandising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Analyser ses performances commerciales et en rendre compte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AMELIORER L’EXPERIENCE CLIENT DNA SUN ENVIRONNEMENT OMNICANAL:</a:t>
                      </a:r>
                    </a:p>
                    <a:p>
                      <a:pPr algn="just"/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Représenter l’unité marchande et contribuer à la valorisation de son image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Conseiller le client en conduisant l’entretien de vente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Assurer le suivi de ses ventes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Contribuer à la fidélisation en consolidant l’expérience client</a:t>
                      </a:r>
                    </a:p>
                    <a:p>
                      <a:endParaRPr lang="fr-FR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elaxedInset"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5749911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FEF6FC7-DEBB-4316-0A82-1E7306CCBC6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41137" y="0"/>
            <a:ext cx="6178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DISTRIBUTION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814244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507</Words>
  <Application>Microsoft Office PowerPoint</Application>
  <PresentationFormat>Grand écran</PresentationFormat>
  <Paragraphs>83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Wingdings</vt:lpstr>
      <vt:lpstr>Thème Office</vt:lpstr>
      <vt:lpstr>Présentation PowerPoint</vt:lpstr>
      <vt:lpstr>NEGOCIATION COMMERCIALE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Imane CHALAUX</dc:creator>
  <cp:lastModifiedBy>Imane BEURIOT</cp:lastModifiedBy>
  <cp:revision>3</cp:revision>
  <dcterms:created xsi:type="dcterms:W3CDTF">2024-03-16T06:45:02Z</dcterms:created>
  <dcterms:modified xsi:type="dcterms:W3CDTF">2024-03-16T12:00:53Z</dcterms:modified>
</cp:coreProperties>
</file>